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9636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65144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453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366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752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948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66708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2158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78006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88398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262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9DBE462-336E-488D-84A2-2C62F7530243}" type="datetimeFigureOut">
              <a:rPr lang="en-DE" smtClean="0"/>
              <a:t>21/06/2024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D328735-CB5A-4C98-A059-B80175707FBB}" type="slidenum">
              <a:rPr lang="en-DE" smtClean="0"/>
              <a:t>‹#›</a:t>
            </a:fld>
            <a:endParaRPr lang="en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862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olding ribbons in the light">
            <a:extLst>
              <a:ext uri="{FF2B5EF4-FFF2-40B4-BE49-F238E27FC236}">
                <a16:creationId xmlns:a16="http://schemas.microsoft.com/office/drawing/2014/main" id="{D9505EA8-04B1-4130-B142-033492443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" y="0"/>
            <a:ext cx="12191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C5402C-F669-4148-860D-737488B3B4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299" y="138363"/>
            <a:ext cx="10904621" cy="691816"/>
          </a:xfrm>
        </p:spPr>
        <p:txBody>
          <a:bodyPr>
            <a:normAutofit fontScale="90000"/>
          </a:bodyPr>
          <a:lstStyle/>
          <a:p>
            <a:r>
              <a:rPr lang="en-US" sz="4000" b="1" dirty="0" err="1">
                <a:latin typeface="Algerian" panose="04020705040A02060702" pitchFamily="82" charset="0"/>
              </a:rPr>
              <a:t>Rockbuster</a:t>
            </a:r>
            <a:r>
              <a:rPr lang="en-US" sz="4000" b="1" dirty="0">
                <a:latin typeface="Algerian" panose="04020705040A02060702" pitchFamily="82" charset="0"/>
              </a:rPr>
              <a:t> Movie Rental Analysis Project</a:t>
            </a:r>
            <a:endParaRPr lang="en-DE" sz="4000" b="1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736929-A2C5-4A6D-9A4B-1E7776D30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86989" y="6116887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lgerian" panose="04020705040A02060702" pitchFamily="82" charset="0"/>
              </a:rPr>
              <a:t>Data Dictionary</a:t>
            </a:r>
            <a:endParaRPr lang="en-DE" sz="3200" b="1" dirty="0">
              <a:solidFill>
                <a:schemeClr val="tx1">
                  <a:lumMod val="75000"/>
                  <a:lumOff val="25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159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D0C0DE-D6EF-4ABB-AB4A-F5CBF6FAF97B}"/>
              </a:ext>
            </a:extLst>
          </p:cNvPr>
          <p:cNvSpPr txBox="1"/>
          <p:nvPr/>
        </p:nvSpPr>
        <p:spPr>
          <a:xfrm>
            <a:off x="290945" y="255319"/>
            <a:ext cx="113171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Language                                                                                                        Staff</a:t>
            </a:r>
          </a:p>
          <a:p>
            <a:endParaRPr lang="en-US" dirty="0"/>
          </a:p>
          <a:p>
            <a:endParaRPr lang="en-DE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6C1448F-9AC4-4026-B352-42ACB7DD0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863628"/>
              </p:ext>
            </p:extLst>
          </p:nvPr>
        </p:nvGraphicFramePr>
        <p:xfrm>
          <a:off x="290945" y="652608"/>
          <a:ext cx="5725160" cy="1112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1052">
                  <a:extLst>
                    <a:ext uri="{9D8B030D-6E8A-4147-A177-3AD203B41FA5}">
                      <a16:colId xmlns:a16="http://schemas.microsoft.com/office/drawing/2014/main" val="2107863670"/>
                    </a:ext>
                  </a:extLst>
                </a:gridCol>
                <a:gridCol w="1431052">
                  <a:extLst>
                    <a:ext uri="{9D8B030D-6E8A-4147-A177-3AD203B41FA5}">
                      <a16:colId xmlns:a16="http://schemas.microsoft.com/office/drawing/2014/main" val="2385285381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3348715040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29122461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02650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language_id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language.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 film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0154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name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varying(20)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Name of the language.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63004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language.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3805754"/>
                  </a:ext>
                </a:extLst>
              </a:tr>
            </a:tbl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0FBC485-685E-4A4E-A7E1-EEDE6B033998}"/>
              </a:ext>
            </a:extLst>
          </p:cNvPr>
          <p:cNvCxnSpPr/>
          <p:nvPr/>
        </p:nvCxnSpPr>
        <p:spPr>
          <a:xfrm flipH="1">
            <a:off x="4779818" y="896587"/>
            <a:ext cx="2909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2A473D8-A4A9-47AE-9B50-77436B3D1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481001"/>
              </p:ext>
            </p:extLst>
          </p:nvPr>
        </p:nvGraphicFramePr>
        <p:xfrm>
          <a:off x="6578929" y="605345"/>
          <a:ext cx="4266326" cy="52476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66404">
                  <a:extLst>
                    <a:ext uri="{9D8B030D-6E8A-4147-A177-3AD203B41FA5}">
                      <a16:colId xmlns:a16="http://schemas.microsoft.com/office/drawing/2014/main" val="1352338664"/>
                    </a:ext>
                  </a:extLst>
                </a:gridCol>
                <a:gridCol w="1066404">
                  <a:extLst>
                    <a:ext uri="{9D8B030D-6E8A-4147-A177-3AD203B41FA5}">
                      <a16:colId xmlns:a16="http://schemas.microsoft.com/office/drawing/2014/main" val="3472592073"/>
                    </a:ext>
                  </a:extLst>
                </a:gridCol>
                <a:gridCol w="1066759">
                  <a:extLst>
                    <a:ext uri="{9D8B030D-6E8A-4147-A177-3AD203B41FA5}">
                      <a16:colId xmlns:a16="http://schemas.microsoft.com/office/drawing/2014/main" val="569855756"/>
                    </a:ext>
                  </a:extLst>
                </a:gridCol>
                <a:gridCol w="1066759">
                  <a:extLst>
                    <a:ext uri="{9D8B030D-6E8A-4147-A177-3AD203B41FA5}">
                      <a16:colId xmlns:a16="http://schemas.microsoft.com/office/drawing/2014/main" val="1265967846"/>
                    </a:ext>
                  </a:extLst>
                </a:gridCol>
              </a:tblGrid>
              <a:tr h="15094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column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>
                          <a:effectLst/>
                        </a:rPr>
                        <a:t>Data type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 dirty="0">
                          <a:effectLst/>
                        </a:rPr>
                        <a:t>Description</a:t>
                      </a: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768511347"/>
                  </a:ext>
                </a:extLst>
              </a:tr>
              <a:tr h="4668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 dirty="0" err="1">
                          <a:effectLst/>
                        </a:rPr>
                        <a:t>staff_id</a:t>
                      </a:r>
                      <a:r>
                        <a:rPr lang="en-US" sz="1050" dirty="0">
                          <a:effectLst/>
                        </a:rPr>
                        <a:t> (PK)</a:t>
                      </a: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integer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Primary key, unique identifier for each staff member.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Rental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Payment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store</a:t>
                      </a: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4070706518"/>
                  </a:ext>
                </a:extLst>
              </a:tr>
              <a:tr h="3089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first_name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character varying(45)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First name of the staff member.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2961252012"/>
                  </a:ext>
                </a:extLst>
              </a:tr>
              <a:tr h="3089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last_name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character varying(45</a:t>
                      </a:r>
                      <a:r>
                        <a:rPr lang="en-US" sz="1050">
                          <a:effectLst/>
                        </a:rPr>
                        <a:t>)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Last name of the staff member.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18271633"/>
                  </a:ext>
                </a:extLst>
              </a:tr>
              <a:tr h="3089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 dirty="0" err="1">
                          <a:effectLst/>
                        </a:rPr>
                        <a:t>address_id</a:t>
                      </a:r>
                      <a:r>
                        <a:rPr lang="en-US" sz="1050" dirty="0">
                          <a:effectLst/>
                        </a:rPr>
                        <a:t> (FK)</a:t>
                      </a: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smallint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Foreign key, links to the address table.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address</a:t>
                      </a: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3659034860"/>
                  </a:ext>
                </a:extLst>
              </a:tr>
              <a:tr h="3089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email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character varying(50)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Email address of the staff member.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2401782904"/>
                  </a:ext>
                </a:extLst>
              </a:tr>
              <a:tr h="3089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 dirty="0" err="1">
                          <a:effectLst/>
                        </a:rPr>
                        <a:t>store_id</a:t>
                      </a:r>
                      <a:r>
                        <a:rPr lang="en-US" sz="1050" dirty="0">
                          <a:effectLst/>
                        </a:rPr>
                        <a:t> (FK)</a:t>
                      </a: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smallint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Foreign key, links to the store table.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5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store</a:t>
                      </a: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2819446288"/>
                  </a:ext>
                </a:extLst>
              </a:tr>
              <a:tr h="4668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active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boolean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Indicates if the staff member is currently active.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3679380090"/>
                  </a:ext>
                </a:extLst>
              </a:tr>
              <a:tr h="3089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username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character varying(16)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Username for the staff member.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3558576741"/>
                  </a:ext>
                </a:extLst>
              </a:tr>
              <a:tr h="3089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password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character varying(40)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Password for the staff member.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2509891046"/>
                  </a:ext>
                </a:extLst>
              </a:tr>
              <a:tr h="4668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last_update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timestamp without time zone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Timestamp of the last update to the staff member's information.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39475828"/>
                  </a:ext>
                </a:extLst>
              </a:tr>
              <a:tr h="30890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picture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>
                          <a:effectLst/>
                        </a:rPr>
                        <a:t>bytea</a:t>
                      </a:r>
                      <a:endParaRPr lang="en-DE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50" dirty="0">
                          <a:effectLst/>
                        </a:rPr>
                        <a:t>Picture of the staff member.</a:t>
                      </a: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105" marR="51105" marT="0" marB="0"/>
                </a:tc>
                <a:extLst>
                  <a:ext uri="{0D108BD9-81ED-4DB2-BD59-A6C34878D82A}">
                    <a16:rowId xmlns:a16="http://schemas.microsoft.com/office/drawing/2014/main" val="1411681651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EF35799-0F77-4847-80A5-C4C6015E9943}"/>
              </a:ext>
            </a:extLst>
          </p:cNvPr>
          <p:cNvCxnSpPr>
            <a:cxnSpLocks/>
          </p:cNvCxnSpPr>
          <p:nvPr/>
        </p:nvCxnSpPr>
        <p:spPr>
          <a:xfrm flipH="1">
            <a:off x="9803081" y="896587"/>
            <a:ext cx="3028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0CB527-6A36-423C-AD30-5B098D3B60A6}"/>
              </a:ext>
            </a:extLst>
          </p:cNvPr>
          <p:cNvCxnSpPr/>
          <p:nvPr/>
        </p:nvCxnSpPr>
        <p:spPr>
          <a:xfrm flipH="1">
            <a:off x="9803081" y="1131148"/>
            <a:ext cx="3443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442901D-7A40-4ACC-874C-B46200AD66D6}"/>
              </a:ext>
            </a:extLst>
          </p:cNvPr>
          <p:cNvCxnSpPr/>
          <p:nvPr/>
        </p:nvCxnSpPr>
        <p:spPr>
          <a:xfrm flipH="1">
            <a:off x="9803081" y="1407226"/>
            <a:ext cx="3028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04A4903-3A59-41AB-8982-339C4BAFA008}"/>
              </a:ext>
            </a:extLst>
          </p:cNvPr>
          <p:cNvCxnSpPr/>
          <p:nvPr/>
        </p:nvCxnSpPr>
        <p:spPr>
          <a:xfrm>
            <a:off x="9803081" y="2256312"/>
            <a:ext cx="3621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0A6B89B-730D-465A-86A9-D20AD602012A}"/>
              </a:ext>
            </a:extLst>
          </p:cNvPr>
          <p:cNvCxnSpPr/>
          <p:nvPr/>
        </p:nvCxnSpPr>
        <p:spPr>
          <a:xfrm>
            <a:off x="9803081" y="3247901"/>
            <a:ext cx="3028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470ABA44-3827-4552-95FE-D75AEBB3C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129708"/>
              </p:ext>
            </p:extLst>
          </p:nvPr>
        </p:nvGraphicFramePr>
        <p:xfrm>
          <a:off x="290945" y="2346292"/>
          <a:ext cx="4025736" cy="22524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06266">
                  <a:extLst>
                    <a:ext uri="{9D8B030D-6E8A-4147-A177-3AD203B41FA5}">
                      <a16:colId xmlns:a16="http://schemas.microsoft.com/office/drawing/2014/main" val="3520507067"/>
                    </a:ext>
                  </a:extLst>
                </a:gridCol>
                <a:gridCol w="1006266">
                  <a:extLst>
                    <a:ext uri="{9D8B030D-6E8A-4147-A177-3AD203B41FA5}">
                      <a16:colId xmlns:a16="http://schemas.microsoft.com/office/drawing/2014/main" val="2394959313"/>
                    </a:ext>
                  </a:extLst>
                </a:gridCol>
                <a:gridCol w="1006602">
                  <a:extLst>
                    <a:ext uri="{9D8B030D-6E8A-4147-A177-3AD203B41FA5}">
                      <a16:colId xmlns:a16="http://schemas.microsoft.com/office/drawing/2014/main" val="1786478751"/>
                    </a:ext>
                  </a:extLst>
                </a:gridCol>
                <a:gridCol w="1006602">
                  <a:extLst>
                    <a:ext uri="{9D8B030D-6E8A-4147-A177-3AD203B41FA5}">
                      <a16:colId xmlns:a16="http://schemas.microsoft.com/office/drawing/2014/main" val="391852266"/>
                    </a:ext>
                  </a:extLst>
                </a:gridCol>
              </a:tblGrid>
              <a:tr h="1614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7036760"/>
                  </a:ext>
                </a:extLst>
              </a:tr>
              <a:tr h="3305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store_id</a:t>
                      </a:r>
                      <a:r>
                        <a:rPr lang="en-US" sz="1000" dirty="0">
                          <a:effectLst/>
                        </a:rPr>
                        <a:t>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store.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Inventory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staff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93532900"/>
                  </a:ext>
                </a:extLst>
              </a:tr>
              <a:tr h="3305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manager_staff_id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staff table (manager of the store).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staff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1324844"/>
                  </a:ext>
                </a:extLst>
              </a:tr>
              <a:tr h="3305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address_id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address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address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8300409"/>
                  </a:ext>
                </a:extLst>
              </a:tr>
              <a:tr h="3305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store.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05314352"/>
                  </a:ext>
                </a:extLst>
              </a:tr>
            </a:tbl>
          </a:graphicData>
        </a:graphic>
      </p:graphicFrame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2312FAE-8066-44FF-A1D7-B1B0BD1B6EC3}"/>
              </a:ext>
            </a:extLst>
          </p:cNvPr>
          <p:cNvCxnSpPr/>
          <p:nvPr/>
        </p:nvCxnSpPr>
        <p:spPr>
          <a:xfrm>
            <a:off x="3360717" y="3105397"/>
            <a:ext cx="362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D35203F-3272-4E4E-8B65-13B90A0815F5}"/>
              </a:ext>
            </a:extLst>
          </p:cNvPr>
          <p:cNvCxnSpPr/>
          <p:nvPr/>
        </p:nvCxnSpPr>
        <p:spPr>
          <a:xfrm>
            <a:off x="3402281" y="3728852"/>
            <a:ext cx="3206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3F2B039-9EC5-4283-B2ED-9F15783D99A6}"/>
              </a:ext>
            </a:extLst>
          </p:cNvPr>
          <p:cNvCxnSpPr/>
          <p:nvPr/>
        </p:nvCxnSpPr>
        <p:spPr>
          <a:xfrm flipH="1">
            <a:off x="3360717" y="2606634"/>
            <a:ext cx="2375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C5C3133-709F-4633-B934-4D2FE9328122}"/>
              </a:ext>
            </a:extLst>
          </p:cNvPr>
          <p:cNvCxnSpPr>
            <a:cxnSpLocks/>
          </p:cNvCxnSpPr>
          <p:nvPr/>
        </p:nvCxnSpPr>
        <p:spPr>
          <a:xfrm flipH="1">
            <a:off x="3402281" y="2873829"/>
            <a:ext cx="2375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717ABD1-7B8C-4D43-8083-9EF4376EBAB2}"/>
              </a:ext>
            </a:extLst>
          </p:cNvPr>
          <p:cNvSpPr txBox="1"/>
          <p:nvPr/>
        </p:nvSpPr>
        <p:spPr>
          <a:xfrm>
            <a:off x="202507" y="4865913"/>
            <a:ext cx="609501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FK</a:t>
            </a:r>
            <a:r>
              <a:rPr lang="en-US" sz="1400" dirty="0"/>
              <a:t> – Foreign key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PK </a:t>
            </a:r>
            <a:r>
              <a:rPr lang="en-US" sz="1400" dirty="0"/>
              <a:t>– Primary key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Links 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Linked from </a:t>
            </a:r>
            <a:endParaRPr lang="en-DE" sz="14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EA78CF9-62CB-4354-BA56-4EDEF5E5167F}"/>
              </a:ext>
            </a:extLst>
          </p:cNvPr>
          <p:cNvCxnSpPr/>
          <p:nvPr/>
        </p:nvCxnSpPr>
        <p:spPr>
          <a:xfrm>
            <a:off x="1211283" y="5450775"/>
            <a:ext cx="4156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0F16A63-2E76-4EC2-93D0-17C032291ADE}"/>
              </a:ext>
            </a:extLst>
          </p:cNvPr>
          <p:cNvCxnSpPr/>
          <p:nvPr/>
        </p:nvCxnSpPr>
        <p:spPr>
          <a:xfrm flipH="1">
            <a:off x="1508166" y="5686731"/>
            <a:ext cx="5284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983DCCE-FDFA-4F60-8CDC-4CAF3FE37C67}"/>
              </a:ext>
            </a:extLst>
          </p:cNvPr>
          <p:cNvSpPr txBox="1"/>
          <p:nvPr/>
        </p:nvSpPr>
        <p:spPr>
          <a:xfrm>
            <a:off x="380010" y="2012259"/>
            <a:ext cx="2553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Store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05522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B3E2B-693C-4DB7-875A-C8201BF60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OVERVIEW</a:t>
            </a:r>
            <a:endParaRPr lang="en-DE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C08D4-CC2E-42BA-9744-C4764096B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document serves as a data dictionary for the </a:t>
            </a:r>
            <a:r>
              <a:rPr lang="en-US" dirty="0" err="1"/>
              <a:t>Rockbuster</a:t>
            </a:r>
            <a:r>
              <a:rPr lang="en-US" dirty="0"/>
              <a:t> database, which is structured as a snowflake schema to manage and store information for a video rental business. The database encompasses details about films, actors, inventory, rentals, payments, and other related aspects.</a:t>
            </a:r>
          </a:p>
          <a:p>
            <a:endParaRPr lang="en-US" dirty="0"/>
          </a:p>
          <a:p>
            <a:r>
              <a:rPr lang="en-US" dirty="0"/>
              <a:t>This snowflake schema design, with fact tables at the center, surrounded by dimension tables, which are then surrounded by sub-dimension tables, allows for efficient data storage and querying. The relationships between the tables enable complex data analysis and reporting for the video rental business.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6034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041F2-33CD-4A73-81A6-C11900EFB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TABLE OF CONTENTS</a:t>
            </a:r>
            <a:endParaRPr lang="en-DE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C17B8-AAA7-4C2B-89D0-62A820D92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Cover page………………………………………………………………………………………………………………………..1</a:t>
            </a:r>
          </a:p>
          <a:p>
            <a:r>
              <a:rPr lang="en-US" dirty="0"/>
              <a:t>Overview…………………………………………………………………………………………………………………………..2</a:t>
            </a:r>
          </a:p>
          <a:p>
            <a:r>
              <a:rPr lang="en-US" dirty="0"/>
              <a:t>ERD(Entity Relationship Diagram)……………………………………………………………………………………..4</a:t>
            </a:r>
          </a:p>
          <a:p>
            <a:r>
              <a:rPr lang="en-US" dirty="0"/>
              <a:t>Fact Tables…………………………………………………………………………………………………………………………5</a:t>
            </a:r>
          </a:p>
          <a:p>
            <a:r>
              <a:rPr lang="en-US" dirty="0"/>
              <a:t>Dimension Tables……………………………………………………………………………………………………………….7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1126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E211E-FC92-444E-953E-559E39885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227501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ENTITY RELATIONSHIP DIAGRAM(ERD)</a:t>
            </a:r>
            <a:endParaRPr lang="en-DE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51BA13-E534-406D-954F-87BF3441C8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300" y="1846263"/>
            <a:ext cx="8199910" cy="43051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8124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027970-DFFF-4F3F-9285-D6DDBC7EADB3}"/>
              </a:ext>
            </a:extLst>
          </p:cNvPr>
          <p:cNvSpPr txBox="1"/>
          <p:nvPr/>
        </p:nvSpPr>
        <p:spPr>
          <a:xfrm>
            <a:off x="670954" y="510640"/>
            <a:ext cx="1067591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FACT TABLES</a:t>
            </a:r>
          </a:p>
          <a:p>
            <a:r>
              <a:rPr lang="en-US" dirty="0"/>
              <a:t>Rental                                                                                          Payment                                                               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EF18F48-7E0D-44C4-B920-47E78D4775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50921"/>
              </p:ext>
            </p:extLst>
          </p:nvPr>
        </p:nvGraphicFramePr>
        <p:xfrm>
          <a:off x="629390" y="1156971"/>
          <a:ext cx="4684818" cy="47925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71009">
                  <a:extLst>
                    <a:ext uri="{9D8B030D-6E8A-4147-A177-3AD203B41FA5}">
                      <a16:colId xmlns:a16="http://schemas.microsoft.com/office/drawing/2014/main" val="3780351703"/>
                    </a:ext>
                  </a:extLst>
                </a:gridCol>
                <a:gridCol w="1171009">
                  <a:extLst>
                    <a:ext uri="{9D8B030D-6E8A-4147-A177-3AD203B41FA5}">
                      <a16:colId xmlns:a16="http://schemas.microsoft.com/office/drawing/2014/main" val="602387996"/>
                    </a:ext>
                  </a:extLst>
                </a:gridCol>
                <a:gridCol w="1171400">
                  <a:extLst>
                    <a:ext uri="{9D8B030D-6E8A-4147-A177-3AD203B41FA5}">
                      <a16:colId xmlns:a16="http://schemas.microsoft.com/office/drawing/2014/main" val="1978009650"/>
                    </a:ext>
                  </a:extLst>
                </a:gridCol>
                <a:gridCol w="1171400">
                  <a:extLst>
                    <a:ext uri="{9D8B030D-6E8A-4147-A177-3AD203B41FA5}">
                      <a16:colId xmlns:a16="http://schemas.microsoft.com/office/drawing/2014/main" val="3841715337"/>
                    </a:ext>
                  </a:extLst>
                </a:gridCol>
              </a:tblGrid>
              <a:tr h="2121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0770646"/>
                  </a:ext>
                </a:extLst>
              </a:tr>
              <a:tr h="6561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rental_id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integer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Primary key, unique identifier for each rental.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Payment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2728419"/>
                  </a:ext>
                </a:extLst>
              </a:tr>
              <a:tr h="6561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rental_date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Date and time when the rental was made.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95833963"/>
                  </a:ext>
                </a:extLst>
              </a:tr>
              <a:tr h="76077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inventory_id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Integer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inventory table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Inventory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6990067"/>
                  </a:ext>
                </a:extLst>
              </a:tr>
              <a:tr h="76077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customer_id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customer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/>
                        <a:t>              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/>
                        <a:t>             Customer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96224315"/>
                  </a:ext>
                </a:extLst>
              </a:tr>
              <a:tr h="6561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return_date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Date and time when the rental was returned.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04888904"/>
                  </a:ext>
                </a:extLst>
              </a:tr>
              <a:tr h="43417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staff_id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staff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Staff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68891835"/>
                  </a:ext>
                </a:extLst>
              </a:tr>
              <a:tr h="6561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rental.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56925559"/>
                  </a:ext>
                </a:extLst>
              </a:tr>
            </a:tbl>
          </a:graphicData>
        </a:graphic>
      </p:graphicFrame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D021714-2353-4C17-8F0E-FA725811A1A3}"/>
              </a:ext>
            </a:extLst>
          </p:cNvPr>
          <p:cNvCxnSpPr>
            <a:cxnSpLocks/>
          </p:cNvCxnSpPr>
          <p:nvPr/>
        </p:nvCxnSpPr>
        <p:spPr>
          <a:xfrm>
            <a:off x="4180114" y="3040083"/>
            <a:ext cx="3562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46896E-E0DF-4A15-BE47-DC71B55268F0}"/>
              </a:ext>
            </a:extLst>
          </p:cNvPr>
          <p:cNvCxnSpPr>
            <a:cxnSpLocks/>
          </p:cNvCxnSpPr>
          <p:nvPr/>
        </p:nvCxnSpPr>
        <p:spPr>
          <a:xfrm>
            <a:off x="4180114" y="3794167"/>
            <a:ext cx="3562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D3352A9-FD47-4AB4-BA92-BB6A991178C0}"/>
              </a:ext>
            </a:extLst>
          </p:cNvPr>
          <p:cNvCxnSpPr/>
          <p:nvPr/>
        </p:nvCxnSpPr>
        <p:spPr>
          <a:xfrm>
            <a:off x="4180114" y="4987636"/>
            <a:ext cx="4275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3597E932-BA76-4224-9423-AC5A90293B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727866"/>
              </p:ext>
            </p:extLst>
          </p:nvPr>
        </p:nvGraphicFramePr>
        <p:xfrm>
          <a:off x="6008912" y="1156971"/>
          <a:ext cx="4470808" cy="479256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17516">
                  <a:extLst>
                    <a:ext uri="{9D8B030D-6E8A-4147-A177-3AD203B41FA5}">
                      <a16:colId xmlns:a16="http://schemas.microsoft.com/office/drawing/2014/main" val="1063699822"/>
                    </a:ext>
                  </a:extLst>
                </a:gridCol>
                <a:gridCol w="1117516">
                  <a:extLst>
                    <a:ext uri="{9D8B030D-6E8A-4147-A177-3AD203B41FA5}">
                      <a16:colId xmlns:a16="http://schemas.microsoft.com/office/drawing/2014/main" val="2841801068"/>
                    </a:ext>
                  </a:extLst>
                </a:gridCol>
                <a:gridCol w="1117888">
                  <a:extLst>
                    <a:ext uri="{9D8B030D-6E8A-4147-A177-3AD203B41FA5}">
                      <a16:colId xmlns:a16="http://schemas.microsoft.com/office/drawing/2014/main" val="1770294472"/>
                    </a:ext>
                  </a:extLst>
                </a:gridCol>
                <a:gridCol w="1117888">
                  <a:extLst>
                    <a:ext uri="{9D8B030D-6E8A-4147-A177-3AD203B41FA5}">
                      <a16:colId xmlns:a16="http://schemas.microsoft.com/office/drawing/2014/main" val="4084929769"/>
                    </a:ext>
                  </a:extLst>
                </a:gridCol>
              </a:tblGrid>
              <a:tr h="7576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29102786"/>
                  </a:ext>
                </a:extLst>
              </a:tr>
              <a:tr h="8683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payment_id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payment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4353844"/>
                  </a:ext>
                </a:extLst>
              </a:tr>
              <a:tr h="8683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customer_id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customer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customer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3487420"/>
                  </a:ext>
                </a:extLst>
              </a:tr>
              <a:tr h="5745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staff_id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staff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staff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1595865"/>
                  </a:ext>
                </a:extLst>
              </a:tr>
              <a:tr h="5745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rental_id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Foreign key, links to the rental table.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rental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42954445"/>
                  </a:ext>
                </a:extLst>
              </a:tr>
              <a:tr h="5745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amount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Numeric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Amount of the payment.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6679621"/>
                  </a:ext>
                </a:extLst>
              </a:tr>
              <a:tr h="5745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payment_date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Date and time of the payment.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2488133"/>
                  </a:ext>
                </a:extLst>
              </a:tr>
            </a:tbl>
          </a:graphicData>
        </a:graphic>
      </p:graphicFrame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0DEF0A8-0492-4343-9372-D0CD2FC9F241}"/>
              </a:ext>
            </a:extLst>
          </p:cNvPr>
          <p:cNvCxnSpPr>
            <a:cxnSpLocks/>
          </p:cNvCxnSpPr>
          <p:nvPr/>
        </p:nvCxnSpPr>
        <p:spPr>
          <a:xfrm>
            <a:off x="9417133" y="2879765"/>
            <a:ext cx="2820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0839422-583B-4E3C-A7ED-10CDD663C6A8}"/>
              </a:ext>
            </a:extLst>
          </p:cNvPr>
          <p:cNvCxnSpPr/>
          <p:nvPr/>
        </p:nvCxnSpPr>
        <p:spPr>
          <a:xfrm>
            <a:off x="9417133" y="3794167"/>
            <a:ext cx="3443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E025D1B-095E-41FB-A912-13F63F80CC26}"/>
              </a:ext>
            </a:extLst>
          </p:cNvPr>
          <p:cNvCxnSpPr/>
          <p:nvPr/>
        </p:nvCxnSpPr>
        <p:spPr>
          <a:xfrm>
            <a:off x="9482447" y="4328556"/>
            <a:ext cx="279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E5A8E5-F05D-4E58-A9F3-4A7EAEB7986C}"/>
              </a:ext>
            </a:extLst>
          </p:cNvPr>
          <p:cNvCxnSpPr/>
          <p:nvPr/>
        </p:nvCxnSpPr>
        <p:spPr>
          <a:xfrm flipH="1">
            <a:off x="4180114" y="1745673"/>
            <a:ext cx="3562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14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A7C720-EB81-4935-A1F1-3D3EC12E0609}"/>
              </a:ext>
            </a:extLst>
          </p:cNvPr>
          <p:cNvSpPr txBox="1"/>
          <p:nvPr/>
        </p:nvSpPr>
        <p:spPr>
          <a:xfrm>
            <a:off x="409699" y="244862"/>
            <a:ext cx="111924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DIMENSION TABLES</a:t>
            </a:r>
          </a:p>
          <a:p>
            <a:r>
              <a:rPr lang="en-US" dirty="0"/>
              <a:t>Actor                                                                             Address</a:t>
            </a:r>
          </a:p>
          <a:p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AA396BA-F8BA-4898-8CF6-D8891EF0B0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715773"/>
              </p:ext>
            </p:extLst>
          </p:nvPr>
        </p:nvGraphicFramePr>
        <p:xfrm>
          <a:off x="455069" y="937274"/>
          <a:ext cx="3992239" cy="47331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7813">
                  <a:extLst>
                    <a:ext uri="{9D8B030D-6E8A-4147-A177-3AD203B41FA5}">
                      <a16:colId xmlns:a16="http://schemas.microsoft.com/office/drawing/2014/main" val="1887334722"/>
                    </a:ext>
                  </a:extLst>
                </a:gridCol>
                <a:gridCol w="1017813">
                  <a:extLst>
                    <a:ext uri="{9D8B030D-6E8A-4147-A177-3AD203B41FA5}">
                      <a16:colId xmlns:a16="http://schemas.microsoft.com/office/drawing/2014/main" val="771548240"/>
                    </a:ext>
                  </a:extLst>
                </a:gridCol>
                <a:gridCol w="1006588">
                  <a:extLst>
                    <a:ext uri="{9D8B030D-6E8A-4147-A177-3AD203B41FA5}">
                      <a16:colId xmlns:a16="http://schemas.microsoft.com/office/drawing/2014/main" val="3132143546"/>
                    </a:ext>
                  </a:extLst>
                </a:gridCol>
                <a:gridCol w="950025">
                  <a:extLst>
                    <a:ext uri="{9D8B030D-6E8A-4147-A177-3AD203B41FA5}">
                      <a16:colId xmlns:a16="http://schemas.microsoft.com/office/drawing/2014/main" val="1541376742"/>
                    </a:ext>
                  </a:extLst>
                </a:gridCol>
              </a:tblGrid>
              <a:tr h="7989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column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1155436"/>
                  </a:ext>
                </a:extLst>
              </a:tr>
              <a:tr h="13163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actor_id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actor.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1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Film_actor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8510253"/>
                  </a:ext>
                </a:extLst>
              </a:tr>
              <a:tr h="6508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first_name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varying(45)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First name of the actor.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6461525"/>
                  </a:ext>
                </a:extLst>
              </a:tr>
              <a:tr h="6508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last_name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varying(45)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 name of the actor.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1421664"/>
                  </a:ext>
                </a:extLst>
              </a:tr>
              <a:tr h="13163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last_update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without time zone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actor's information.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2623659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D66AA2-2DD1-4893-B9D5-BC8B9FDA4B03}"/>
              </a:ext>
            </a:extLst>
          </p:cNvPr>
          <p:cNvCxnSpPr>
            <a:cxnSpLocks/>
          </p:cNvCxnSpPr>
          <p:nvPr/>
        </p:nvCxnSpPr>
        <p:spPr>
          <a:xfrm flipH="1">
            <a:off x="3782291" y="1882237"/>
            <a:ext cx="403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FFEE2F5-1794-4B1C-9499-F1C6714417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2843950"/>
              </p:ext>
            </p:extLst>
          </p:nvPr>
        </p:nvGraphicFramePr>
        <p:xfrm>
          <a:off x="4989140" y="877897"/>
          <a:ext cx="5725160" cy="52972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1052">
                  <a:extLst>
                    <a:ext uri="{9D8B030D-6E8A-4147-A177-3AD203B41FA5}">
                      <a16:colId xmlns:a16="http://schemas.microsoft.com/office/drawing/2014/main" val="2758422701"/>
                    </a:ext>
                  </a:extLst>
                </a:gridCol>
                <a:gridCol w="1431052">
                  <a:extLst>
                    <a:ext uri="{9D8B030D-6E8A-4147-A177-3AD203B41FA5}">
                      <a16:colId xmlns:a16="http://schemas.microsoft.com/office/drawing/2014/main" val="3188442996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2439847585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1750176535"/>
                    </a:ext>
                  </a:extLst>
                </a:gridCol>
              </a:tblGrid>
              <a:tr h="53130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54929435"/>
                  </a:ext>
                </a:extLst>
              </a:tr>
              <a:tr h="8510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address_id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integer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address.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customer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store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staff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68493390"/>
                  </a:ext>
                </a:extLst>
              </a:tr>
              <a:tr h="4328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address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character varying(50)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First line of the street address.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0360193"/>
                  </a:ext>
                </a:extLst>
              </a:tr>
              <a:tr h="8754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address2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varying(50)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Second line of the street address (optional).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640417"/>
                  </a:ext>
                </a:extLst>
              </a:tr>
              <a:tr h="4328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district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</a:t>
                      </a:r>
                      <a:r>
                        <a:rPr lang="en-US" sz="1000">
                          <a:effectLst/>
                        </a:rPr>
                        <a:t>2</a:t>
                      </a:r>
                      <a:r>
                        <a:rPr lang="en-DE" sz="1000">
                          <a:effectLst/>
                        </a:rPr>
                        <a:t>0)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District or region of the address.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2878024"/>
                  </a:ext>
                </a:extLst>
              </a:tr>
              <a:tr h="4328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city_id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city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city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39683426"/>
                  </a:ext>
                </a:extLst>
              </a:tr>
              <a:tr h="4328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postal_code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varying(10</a:t>
                      </a:r>
                      <a:r>
                        <a:rPr lang="en-US" sz="1000">
                          <a:effectLst/>
                        </a:rPr>
                        <a:t>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Postal code for the address.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6696967"/>
                  </a:ext>
                </a:extLst>
              </a:tr>
              <a:tr h="654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phone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varying(20)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Phone number associated with the address.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9925693"/>
                  </a:ext>
                </a:extLst>
              </a:tr>
              <a:tr h="654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last_update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address.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9993265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F7F9BE8-131E-40A9-B084-381025B9541E}"/>
              </a:ext>
            </a:extLst>
          </p:cNvPr>
          <p:cNvCxnSpPr/>
          <p:nvPr/>
        </p:nvCxnSpPr>
        <p:spPr>
          <a:xfrm flipH="1">
            <a:off x="9286503" y="1520042"/>
            <a:ext cx="279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0C1334-4D4F-4AD4-9BE8-668DDF99B278}"/>
              </a:ext>
            </a:extLst>
          </p:cNvPr>
          <p:cNvCxnSpPr>
            <a:cxnSpLocks/>
          </p:cNvCxnSpPr>
          <p:nvPr/>
        </p:nvCxnSpPr>
        <p:spPr>
          <a:xfrm flipH="1">
            <a:off x="9351818" y="1756074"/>
            <a:ext cx="279069" cy="11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29B2AA5-E733-42DB-940B-50D9BBDDA595}"/>
              </a:ext>
            </a:extLst>
          </p:cNvPr>
          <p:cNvCxnSpPr>
            <a:cxnSpLocks/>
          </p:cNvCxnSpPr>
          <p:nvPr/>
        </p:nvCxnSpPr>
        <p:spPr>
          <a:xfrm flipH="1">
            <a:off x="9328066" y="2024743"/>
            <a:ext cx="326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7C4A528-C059-4587-8076-29692CAB3503}"/>
              </a:ext>
            </a:extLst>
          </p:cNvPr>
          <p:cNvCxnSpPr>
            <a:cxnSpLocks/>
          </p:cNvCxnSpPr>
          <p:nvPr/>
        </p:nvCxnSpPr>
        <p:spPr>
          <a:xfrm>
            <a:off x="9426038" y="4091049"/>
            <a:ext cx="2048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1565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32A28C-B368-4DC9-9F6C-329B46243210}"/>
              </a:ext>
            </a:extLst>
          </p:cNvPr>
          <p:cNvSpPr txBox="1"/>
          <p:nvPr/>
        </p:nvSpPr>
        <p:spPr>
          <a:xfrm>
            <a:off x="403761" y="380010"/>
            <a:ext cx="110618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Category                                                                                                      Country</a:t>
            </a:r>
          </a:p>
          <a:p>
            <a:endParaRPr lang="en-US" dirty="0"/>
          </a:p>
          <a:p>
            <a:endParaRPr lang="en-US" dirty="0"/>
          </a:p>
          <a:p>
            <a:endParaRPr lang="en-DE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6070B5-FDFF-46B0-9B38-A7A49053F9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560709"/>
              </p:ext>
            </p:extLst>
          </p:nvPr>
        </p:nvGraphicFramePr>
        <p:xfrm>
          <a:off x="403761" y="857264"/>
          <a:ext cx="5725160" cy="1112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1052">
                  <a:extLst>
                    <a:ext uri="{9D8B030D-6E8A-4147-A177-3AD203B41FA5}">
                      <a16:colId xmlns:a16="http://schemas.microsoft.com/office/drawing/2014/main" val="1823768261"/>
                    </a:ext>
                  </a:extLst>
                </a:gridCol>
                <a:gridCol w="1431052">
                  <a:extLst>
                    <a:ext uri="{9D8B030D-6E8A-4147-A177-3AD203B41FA5}">
                      <a16:colId xmlns:a16="http://schemas.microsoft.com/office/drawing/2014/main" val="285735503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4165040531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219104204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Data type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80327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category_id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category.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Film_category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5239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name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varying(25</a:t>
                      </a:r>
                      <a:r>
                        <a:rPr lang="en-US" sz="1000">
                          <a:effectLst/>
                        </a:rPr>
                        <a:t>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Name of the category.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20766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category.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8983558"/>
                  </a:ext>
                </a:extLst>
              </a:tr>
            </a:tbl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36426B3-B4CD-4ED0-AD8C-F1D955DA48A1}"/>
              </a:ext>
            </a:extLst>
          </p:cNvPr>
          <p:cNvCxnSpPr/>
          <p:nvPr/>
        </p:nvCxnSpPr>
        <p:spPr>
          <a:xfrm flipH="1">
            <a:off x="5058888" y="1264722"/>
            <a:ext cx="3265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AD910FE-6998-41CE-B143-3B3962930B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795204"/>
              </p:ext>
            </p:extLst>
          </p:nvPr>
        </p:nvGraphicFramePr>
        <p:xfrm>
          <a:off x="370840" y="3429000"/>
          <a:ext cx="5725160" cy="126834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1052">
                  <a:extLst>
                    <a:ext uri="{9D8B030D-6E8A-4147-A177-3AD203B41FA5}">
                      <a16:colId xmlns:a16="http://schemas.microsoft.com/office/drawing/2014/main" val="279514266"/>
                    </a:ext>
                  </a:extLst>
                </a:gridCol>
                <a:gridCol w="1431052">
                  <a:extLst>
                    <a:ext uri="{9D8B030D-6E8A-4147-A177-3AD203B41FA5}">
                      <a16:colId xmlns:a16="http://schemas.microsoft.com/office/drawing/2014/main" val="1120266511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840885260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6086910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01380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city_id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city.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address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338042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city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varying(50</a:t>
                      </a:r>
                      <a:r>
                        <a:rPr lang="en-US" sz="1000">
                          <a:effectLst/>
                        </a:rPr>
                        <a:t>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Name of the city.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680942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country_id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country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country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4396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city.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91800043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7E31A2-5C00-4EEE-B97C-FF3C96B2C36A}"/>
              </a:ext>
            </a:extLst>
          </p:cNvPr>
          <p:cNvCxnSpPr/>
          <p:nvPr/>
        </p:nvCxnSpPr>
        <p:spPr>
          <a:xfrm flipH="1">
            <a:off x="4767943" y="3782291"/>
            <a:ext cx="362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C2089CA-CAF4-4464-8E56-486F634C2ECF}"/>
              </a:ext>
            </a:extLst>
          </p:cNvPr>
          <p:cNvCxnSpPr>
            <a:cxnSpLocks/>
          </p:cNvCxnSpPr>
          <p:nvPr/>
        </p:nvCxnSpPr>
        <p:spPr>
          <a:xfrm>
            <a:off x="4767943" y="4156364"/>
            <a:ext cx="2909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0C30177-A3DE-4D23-8BC6-209D8B1DAA9A}"/>
              </a:ext>
            </a:extLst>
          </p:cNvPr>
          <p:cNvSpPr txBox="1"/>
          <p:nvPr/>
        </p:nvSpPr>
        <p:spPr>
          <a:xfrm>
            <a:off x="403761" y="3059668"/>
            <a:ext cx="1567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City</a:t>
            </a:r>
            <a:endParaRPr lang="en-DE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033F1D9-2159-4D0C-8289-3688524BEB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379858"/>
              </p:ext>
            </p:extLst>
          </p:nvPr>
        </p:nvGraphicFramePr>
        <p:xfrm>
          <a:off x="6601463" y="857264"/>
          <a:ext cx="3564730" cy="35298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91034">
                  <a:extLst>
                    <a:ext uri="{9D8B030D-6E8A-4147-A177-3AD203B41FA5}">
                      <a16:colId xmlns:a16="http://schemas.microsoft.com/office/drawing/2014/main" val="32952664"/>
                    </a:ext>
                  </a:extLst>
                </a:gridCol>
                <a:gridCol w="891034">
                  <a:extLst>
                    <a:ext uri="{9D8B030D-6E8A-4147-A177-3AD203B41FA5}">
                      <a16:colId xmlns:a16="http://schemas.microsoft.com/office/drawing/2014/main" val="1115767366"/>
                    </a:ext>
                  </a:extLst>
                </a:gridCol>
                <a:gridCol w="891331">
                  <a:extLst>
                    <a:ext uri="{9D8B030D-6E8A-4147-A177-3AD203B41FA5}">
                      <a16:colId xmlns:a16="http://schemas.microsoft.com/office/drawing/2014/main" val="1274710387"/>
                    </a:ext>
                  </a:extLst>
                </a:gridCol>
                <a:gridCol w="891331">
                  <a:extLst>
                    <a:ext uri="{9D8B030D-6E8A-4147-A177-3AD203B41FA5}">
                      <a16:colId xmlns:a16="http://schemas.microsoft.com/office/drawing/2014/main" val="3468113122"/>
                    </a:ext>
                  </a:extLst>
                </a:gridCol>
              </a:tblGrid>
              <a:tr h="3434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148519"/>
                  </a:ext>
                </a:extLst>
              </a:tr>
              <a:tr h="14214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country_id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country.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city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41916348"/>
                  </a:ext>
                </a:extLst>
              </a:tr>
              <a:tr h="70277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country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(character varying(50</a:t>
                      </a:r>
                      <a:r>
                        <a:rPr lang="en-US" sz="1000">
                          <a:effectLst/>
                        </a:rPr>
                        <a:t>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Name of the country.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525385"/>
                  </a:ext>
                </a:extLst>
              </a:tr>
              <a:tr h="10621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country.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93386005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E268E18-2B8D-4BC9-97F0-2C90A38BDCDC}"/>
              </a:ext>
            </a:extLst>
          </p:cNvPr>
          <p:cNvCxnSpPr/>
          <p:nvPr/>
        </p:nvCxnSpPr>
        <p:spPr>
          <a:xfrm flipH="1">
            <a:off x="9274628" y="1295331"/>
            <a:ext cx="3503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582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4D50A6C-94D1-447D-AC7B-75D9FD10293F}"/>
              </a:ext>
            </a:extLst>
          </p:cNvPr>
          <p:cNvSpPr txBox="1"/>
          <p:nvPr/>
        </p:nvSpPr>
        <p:spPr>
          <a:xfrm>
            <a:off x="237506" y="237506"/>
            <a:ext cx="11435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Customer                                                                             Film</a:t>
            </a:r>
            <a:endParaRPr lang="en-DE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38D5277-B479-4E7A-9FCA-4BE7781866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447826"/>
              </p:ext>
            </p:extLst>
          </p:nvPr>
        </p:nvGraphicFramePr>
        <p:xfrm>
          <a:off x="237506" y="688419"/>
          <a:ext cx="4621182" cy="459616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55103">
                  <a:extLst>
                    <a:ext uri="{9D8B030D-6E8A-4147-A177-3AD203B41FA5}">
                      <a16:colId xmlns:a16="http://schemas.microsoft.com/office/drawing/2014/main" val="4011945302"/>
                    </a:ext>
                  </a:extLst>
                </a:gridCol>
                <a:gridCol w="1155103">
                  <a:extLst>
                    <a:ext uri="{9D8B030D-6E8A-4147-A177-3AD203B41FA5}">
                      <a16:colId xmlns:a16="http://schemas.microsoft.com/office/drawing/2014/main" val="2951858024"/>
                    </a:ext>
                  </a:extLst>
                </a:gridCol>
                <a:gridCol w="1155488">
                  <a:extLst>
                    <a:ext uri="{9D8B030D-6E8A-4147-A177-3AD203B41FA5}">
                      <a16:colId xmlns:a16="http://schemas.microsoft.com/office/drawing/2014/main" val="463013186"/>
                    </a:ext>
                  </a:extLst>
                </a:gridCol>
                <a:gridCol w="1155488">
                  <a:extLst>
                    <a:ext uri="{9D8B030D-6E8A-4147-A177-3AD203B41FA5}">
                      <a16:colId xmlns:a16="http://schemas.microsoft.com/office/drawing/2014/main" val="3405085230"/>
                    </a:ext>
                  </a:extLst>
                </a:gridCol>
              </a:tblGrid>
              <a:tr h="1635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Data type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2252918207"/>
                  </a:ext>
                </a:extLst>
              </a:tr>
              <a:tr h="5056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customer_id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customer.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Rental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payment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815439518"/>
                  </a:ext>
                </a:extLst>
              </a:tr>
              <a:tr h="3345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store_id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store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store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2943211854"/>
                  </a:ext>
                </a:extLst>
              </a:tr>
              <a:tr h="3345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first_name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varying(45)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First name of the customer.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3098208292"/>
                  </a:ext>
                </a:extLst>
              </a:tr>
              <a:tr h="3345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last_name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varying(45</a:t>
                      </a:r>
                      <a:r>
                        <a:rPr lang="en-US" sz="1000">
                          <a:effectLst/>
                        </a:rPr>
                        <a:t>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 name of the customer.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787421667"/>
                  </a:ext>
                </a:extLst>
              </a:tr>
              <a:tr h="3345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email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(character varying(50)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Email address of the customer.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1400206459"/>
                  </a:ext>
                </a:extLst>
              </a:tr>
              <a:tr h="3345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address_id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address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address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3647766149"/>
                  </a:ext>
                </a:extLst>
              </a:tr>
              <a:tr h="3345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activebool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boolean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Indicates if the customer is currently active.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3579574045"/>
                  </a:ext>
                </a:extLst>
              </a:tr>
              <a:tr h="3345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create_date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Date when the customer was created.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3793916126"/>
                  </a:ext>
                </a:extLst>
              </a:tr>
              <a:tr h="5056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of the last update to the customer's information.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140034062"/>
                  </a:ext>
                </a:extLst>
              </a:tr>
              <a:tr h="5056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active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Additional field indicating active status (1 for active, 0 for inactive).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356" marR="55356" marT="0" marB="0"/>
                </a:tc>
                <a:extLst>
                  <a:ext uri="{0D108BD9-81ED-4DB2-BD59-A6C34878D82A}">
                    <a16:rowId xmlns:a16="http://schemas.microsoft.com/office/drawing/2014/main" val="2007695183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57ABCA5-73E2-4D01-93C9-ABB30A30562B}"/>
              </a:ext>
            </a:extLst>
          </p:cNvPr>
          <p:cNvCxnSpPr/>
          <p:nvPr/>
        </p:nvCxnSpPr>
        <p:spPr>
          <a:xfrm flipH="1">
            <a:off x="3782291" y="932212"/>
            <a:ext cx="3443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9F0992A-F648-4FFF-9C59-07EE6C03656C}"/>
              </a:ext>
            </a:extLst>
          </p:cNvPr>
          <p:cNvCxnSpPr/>
          <p:nvPr/>
        </p:nvCxnSpPr>
        <p:spPr>
          <a:xfrm flipH="1">
            <a:off x="3782291" y="1193470"/>
            <a:ext cx="3859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C088477-C015-4A2C-A99E-F9CD06999167}"/>
              </a:ext>
            </a:extLst>
          </p:cNvPr>
          <p:cNvCxnSpPr>
            <a:cxnSpLocks/>
          </p:cNvCxnSpPr>
          <p:nvPr/>
        </p:nvCxnSpPr>
        <p:spPr>
          <a:xfrm flipH="1">
            <a:off x="3785260" y="1454728"/>
            <a:ext cx="3918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368944A-0EC8-42B7-9615-CC5FF4A67CA7}"/>
              </a:ext>
            </a:extLst>
          </p:cNvPr>
          <p:cNvCxnSpPr/>
          <p:nvPr/>
        </p:nvCxnSpPr>
        <p:spPr>
          <a:xfrm flipH="1">
            <a:off x="3782291" y="2778827"/>
            <a:ext cx="3384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35A9176E-69DC-4BCB-830E-E8065BABD3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678440"/>
              </p:ext>
            </p:extLst>
          </p:nvPr>
        </p:nvGraphicFramePr>
        <p:xfrm>
          <a:off x="5193344" y="688769"/>
          <a:ext cx="4647474" cy="54256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61675">
                  <a:extLst>
                    <a:ext uri="{9D8B030D-6E8A-4147-A177-3AD203B41FA5}">
                      <a16:colId xmlns:a16="http://schemas.microsoft.com/office/drawing/2014/main" val="291236434"/>
                    </a:ext>
                  </a:extLst>
                </a:gridCol>
                <a:gridCol w="1161675">
                  <a:extLst>
                    <a:ext uri="{9D8B030D-6E8A-4147-A177-3AD203B41FA5}">
                      <a16:colId xmlns:a16="http://schemas.microsoft.com/office/drawing/2014/main" val="119687304"/>
                    </a:ext>
                  </a:extLst>
                </a:gridCol>
                <a:gridCol w="1162062">
                  <a:extLst>
                    <a:ext uri="{9D8B030D-6E8A-4147-A177-3AD203B41FA5}">
                      <a16:colId xmlns:a16="http://schemas.microsoft.com/office/drawing/2014/main" val="299331438"/>
                    </a:ext>
                  </a:extLst>
                </a:gridCol>
                <a:gridCol w="1162062">
                  <a:extLst>
                    <a:ext uri="{9D8B030D-6E8A-4147-A177-3AD203B41FA5}">
                      <a16:colId xmlns:a16="http://schemas.microsoft.com/office/drawing/2014/main" val="1978335734"/>
                    </a:ext>
                  </a:extLst>
                </a:gridCol>
              </a:tblGrid>
              <a:tr h="1644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1290376904"/>
                  </a:ext>
                </a:extLst>
              </a:tr>
              <a:tr h="3364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film_id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film.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</a:t>
                      </a:r>
                      <a:r>
                        <a:rPr lang="en-US" sz="1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Film_actor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1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Film_category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inventory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2220068579"/>
                  </a:ext>
                </a:extLst>
              </a:tr>
              <a:tr h="1644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title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character varying(255</a:t>
                      </a:r>
                      <a:r>
                        <a:rPr lang="en-US" sz="1000">
                          <a:effectLst/>
                        </a:rPr>
                        <a:t>)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Title of the film.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873451655"/>
                  </a:ext>
                </a:extLst>
              </a:tr>
              <a:tr h="1644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description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text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Description of the film.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3449745745"/>
                  </a:ext>
                </a:extLst>
              </a:tr>
              <a:tr h="3364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release_year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Year the film was released.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3355217407"/>
                  </a:ext>
                </a:extLst>
              </a:tr>
              <a:tr h="3364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language_id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language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language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1529015580"/>
                  </a:ext>
                </a:extLst>
              </a:tr>
              <a:tr h="1644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rental_duration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Rental duration in days.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2638230959"/>
                  </a:ext>
                </a:extLst>
              </a:tr>
              <a:tr h="1644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rental_rate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numeric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Rental rate for the film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1295254927"/>
                  </a:ext>
                </a:extLst>
              </a:tr>
              <a:tr h="3364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length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Length of the film in minutes.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187677215"/>
                  </a:ext>
                </a:extLst>
              </a:tr>
              <a:tr h="3364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replacement_cost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numeric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Cost to replace the film if lost.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4273345743"/>
                  </a:ext>
                </a:extLst>
              </a:tr>
              <a:tr h="3364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rating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USER-DEFINED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Rating of the film (e.g., G, PG, PG-13, R, NC-17).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1447945439"/>
                  </a:ext>
                </a:extLst>
              </a:tr>
              <a:tr h="50856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Timestamp of the last update to the film's information.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525320281"/>
                  </a:ext>
                </a:extLst>
              </a:tr>
              <a:tr h="3364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special_features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ARRAY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List of special features included with the film.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3375225230"/>
                  </a:ext>
                </a:extLst>
              </a:tr>
              <a:tr h="3364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fulltext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tsvector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Full-text search vector for the film's information.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671" marR="55671" marT="0" marB="0"/>
                </a:tc>
                <a:extLst>
                  <a:ext uri="{0D108BD9-81ED-4DB2-BD59-A6C34878D82A}">
                    <a16:rowId xmlns:a16="http://schemas.microsoft.com/office/drawing/2014/main" val="2842984340"/>
                  </a:ext>
                </a:extLst>
              </a:tr>
            </a:tbl>
          </a:graphicData>
        </a:graphic>
      </p:graphicFrame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DF6F1DC-F0E5-417C-8AF4-F96FC4C53799}"/>
              </a:ext>
            </a:extLst>
          </p:cNvPr>
          <p:cNvCxnSpPr/>
          <p:nvPr/>
        </p:nvCxnSpPr>
        <p:spPr>
          <a:xfrm flipH="1">
            <a:off x="8716487" y="932212"/>
            <a:ext cx="3384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A76ADAD-D32D-4740-99AC-C19567C37E50}"/>
              </a:ext>
            </a:extLst>
          </p:cNvPr>
          <p:cNvCxnSpPr/>
          <p:nvPr/>
        </p:nvCxnSpPr>
        <p:spPr>
          <a:xfrm flipH="1">
            <a:off x="8716487" y="1193470"/>
            <a:ext cx="2493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34F6B93-8D1E-47F7-ADC6-C4F87D824909}"/>
              </a:ext>
            </a:extLst>
          </p:cNvPr>
          <p:cNvCxnSpPr>
            <a:cxnSpLocks/>
          </p:cNvCxnSpPr>
          <p:nvPr/>
        </p:nvCxnSpPr>
        <p:spPr>
          <a:xfrm flipH="1">
            <a:off x="8716487" y="1454728"/>
            <a:ext cx="2493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463E64-BFB5-4445-99AA-E155AC6781C1}"/>
              </a:ext>
            </a:extLst>
          </p:cNvPr>
          <p:cNvCxnSpPr/>
          <p:nvPr/>
        </p:nvCxnSpPr>
        <p:spPr>
          <a:xfrm>
            <a:off x="8716487" y="2606634"/>
            <a:ext cx="3978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9475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320869-94BE-4D58-A8A0-7D5EFEE7818F}"/>
              </a:ext>
            </a:extLst>
          </p:cNvPr>
          <p:cNvSpPr txBox="1"/>
          <p:nvPr/>
        </p:nvSpPr>
        <p:spPr>
          <a:xfrm>
            <a:off x="178130" y="213756"/>
            <a:ext cx="11726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Film_actor</a:t>
            </a:r>
            <a:r>
              <a:rPr lang="en-US" dirty="0"/>
              <a:t>                                                                                                            </a:t>
            </a:r>
            <a:r>
              <a:rPr lang="en-US" dirty="0" err="1"/>
              <a:t>Film_Category</a:t>
            </a:r>
            <a:endParaRPr lang="en-US" dirty="0"/>
          </a:p>
          <a:p>
            <a:endParaRPr lang="en-US" dirty="0"/>
          </a:p>
          <a:p>
            <a:endParaRPr lang="en-DE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1BA9644-3387-44F6-A4B5-FFECCD9C8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770711"/>
              </p:ext>
            </p:extLst>
          </p:nvPr>
        </p:nvGraphicFramePr>
        <p:xfrm>
          <a:off x="286987" y="687658"/>
          <a:ext cx="5725160" cy="14386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1052">
                  <a:extLst>
                    <a:ext uri="{9D8B030D-6E8A-4147-A177-3AD203B41FA5}">
                      <a16:colId xmlns:a16="http://schemas.microsoft.com/office/drawing/2014/main" val="1148596927"/>
                    </a:ext>
                  </a:extLst>
                </a:gridCol>
                <a:gridCol w="1431052">
                  <a:extLst>
                    <a:ext uri="{9D8B030D-6E8A-4147-A177-3AD203B41FA5}">
                      <a16:colId xmlns:a16="http://schemas.microsoft.com/office/drawing/2014/main" val="4137111756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1949473588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71145415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58472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actor_id</a:t>
                      </a:r>
                      <a:r>
                        <a:rPr lang="en-US" sz="1000" dirty="0">
                          <a:effectLst/>
                        </a:rPr>
                        <a:t> (PK,FK)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foreign key linking to the actor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actor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5808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film_id</a:t>
                      </a:r>
                      <a:r>
                        <a:rPr lang="en-DE" sz="1000" dirty="0">
                          <a:effectLst/>
                        </a:rPr>
                        <a:t> </a:t>
                      </a:r>
                      <a:r>
                        <a:rPr lang="en-US" sz="1000" dirty="0">
                          <a:effectLst/>
                        </a:rPr>
                        <a:t>(PK,FK)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foreign key linking to the film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film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395516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film-actor relationship.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7193947"/>
                  </a:ext>
                </a:extLst>
              </a:tr>
            </a:tbl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C38C385-0A5F-4274-93F4-CCE6967F0363}"/>
              </a:ext>
            </a:extLst>
          </p:cNvPr>
          <p:cNvCxnSpPr>
            <a:cxnSpLocks/>
          </p:cNvCxnSpPr>
          <p:nvPr/>
        </p:nvCxnSpPr>
        <p:spPr>
          <a:xfrm>
            <a:off x="4655127" y="955963"/>
            <a:ext cx="3443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F8BD181-AD1D-4E49-ADCB-B5941456C76C}"/>
              </a:ext>
            </a:extLst>
          </p:cNvPr>
          <p:cNvCxnSpPr>
            <a:cxnSpLocks/>
          </p:cNvCxnSpPr>
          <p:nvPr/>
        </p:nvCxnSpPr>
        <p:spPr>
          <a:xfrm>
            <a:off x="4785756" y="1425038"/>
            <a:ext cx="2968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B115973-CF1D-4E1A-AB55-55AF442CAB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3092216"/>
              </p:ext>
            </p:extLst>
          </p:nvPr>
        </p:nvGraphicFramePr>
        <p:xfrm>
          <a:off x="6848103" y="675421"/>
          <a:ext cx="4498768" cy="19278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4505">
                  <a:extLst>
                    <a:ext uri="{9D8B030D-6E8A-4147-A177-3AD203B41FA5}">
                      <a16:colId xmlns:a16="http://schemas.microsoft.com/office/drawing/2014/main" val="3947045737"/>
                    </a:ext>
                  </a:extLst>
                </a:gridCol>
                <a:gridCol w="1124505">
                  <a:extLst>
                    <a:ext uri="{9D8B030D-6E8A-4147-A177-3AD203B41FA5}">
                      <a16:colId xmlns:a16="http://schemas.microsoft.com/office/drawing/2014/main" val="2698818708"/>
                    </a:ext>
                  </a:extLst>
                </a:gridCol>
                <a:gridCol w="1124879">
                  <a:extLst>
                    <a:ext uri="{9D8B030D-6E8A-4147-A177-3AD203B41FA5}">
                      <a16:colId xmlns:a16="http://schemas.microsoft.com/office/drawing/2014/main" val="3521961092"/>
                    </a:ext>
                  </a:extLst>
                </a:gridCol>
                <a:gridCol w="1124879">
                  <a:extLst>
                    <a:ext uri="{9D8B030D-6E8A-4147-A177-3AD203B41FA5}">
                      <a16:colId xmlns:a16="http://schemas.microsoft.com/office/drawing/2014/main" val="4139036508"/>
                    </a:ext>
                  </a:extLst>
                </a:gridCol>
              </a:tblGrid>
              <a:tr h="1466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370132"/>
                  </a:ext>
                </a:extLst>
              </a:tr>
              <a:tr h="3001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film_id</a:t>
                      </a:r>
                      <a:r>
                        <a:rPr lang="en-US" sz="1000" dirty="0">
                          <a:effectLst/>
                        </a:rPr>
                        <a:t> (PK,FK)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foreign key linking to the film table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  film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216362"/>
                  </a:ext>
                </a:extLst>
              </a:tr>
              <a:tr h="4536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category_id</a:t>
                      </a:r>
                      <a:r>
                        <a:rPr lang="en-US" sz="1000" dirty="0">
                          <a:effectLst/>
                        </a:rPr>
                        <a:t> (PK,FK)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foreign key linking to the category table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category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1727835"/>
                  </a:ext>
                </a:extLst>
              </a:tr>
              <a:tr h="4536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film-category relationship.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9162014"/>
                  </a:ext>
                </a:extLst>
              </a:tr>
            </a:tbl>
          </a:graphicData>
        </a:graphic>
      </p:graphicFrame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F67A68-68F9-49A9-8EA0-407C7804A795}"/>
              </a:ext>
            </a:extLst>
          </p:cNvPr>
          <p:cNvCxnSpPr/>
          <p:nvPr/>
        </p:nvCxnSpPr>
        <p:spPr>
          <a:xfrm>
            <a:off x="10313719" y="955963"/>
            <a:ext cx="451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AFE161-2D19-4954-9C13-280DA3ED3D0E}"/>
              </a:ext>
            </a:extLst>
          </p:cNvPr>
          <p:cNvCxnSpPr>
            <a:cxnSpLocks/>
          </p:cNvCxnSpPr>
          <p:nvPr/>
        </p:nvCxnSpPr>
        <p:spPr>
          <a:xfrm>
            <a:off x="10248405" y="1417628"/>
            <a:ext cx="516577" cy="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4ABA0D13-0D69-4B3D-A7DB-8DD932D85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376903"/>
              </p:ext>
            </p:extLst>
          </p:nvPr>
        </p:nvGraphicFramePr>
        <p:xfrm>
          <a:off x="286987" y="3617434"/>
          <a:ext cx="5725160" cy="175755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31052">
                  <a:extLst>
                    <a:ext uri="{9D8B030D-6E8A-4147-A177-3AD203B41FA5}">
                      <a16:colId xmlns:a16="http://schemas.microsoft.com/office/drawing/2014/main" val="492058735"/>
                    </a:ext>
                  </a:extLst>
                </a:gridCol>
                <a:gridCol w="1431052">
                  <a:extLst>
                    <a:ext uri="{9D8B030D-6E8A-4147-A177-3AD203B41FA5}">
                      <a16:colId xmlns:a16="http://schemas.microsoft.com/office/drawing/2014/main" val="2911808387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2088588606"/>
                    </a:ext>
                  </a:extLst>
                </a:gridCol>
                <a:gridCol w="1431528">
                  <a:extLst>
                    <a:ext uri="{9D8B030D-6E8A-4147-A177-3AD203B41FA5}">
                      <a16:colId xmlns:a16="http://schemas.microsoft.com/office/drawing/2014/main" val="15815926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column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Description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Links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36675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inventory_id</a:t>
                      </a:r>
                      <a:r>
                        <a:rPr lang="en-US" sz="1000" dirty="0">
                          <a:effectLst/>
                        </a:rPr>
                        <a:t> (PK)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integer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Primary key, unique identifier for each inventory item.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     rental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8264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film_id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film table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     film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92875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 err="1">
                          <a:effectLst/>
                        </a:rPr>
                        <a:t>store_id</a:t>
                      </a:r>
                      <a:r>
                        <a:rPr lang="en-US" sz="1000" dirty="0">
                          <a:effectLst/>
                        </a:rPr>
                        <a:t> (FK)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Smallint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Foreign key, links to the store table.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      store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5894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>
                          <a:effectLst/>
                        </a:rPr>
                        <a:t>last_update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Timestamp without time zone</a:t>
                      </a:r>
                      <a:endParaRPr lang="en-DE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DE" sz="1000" dirty="0">
                          <a:effectLst/>
                        </a:rPr>
                        <a:t>Timestamp of the last update to the inventory item.</a:t>
                      </a: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DE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106789"/>
                  </a:ext>
                </a:extLst>
              </a:tr>
            </a:tbl>
          </a:graphicData>
        </a:graphic>
      </p:graphicFrame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7B6FF7-AF75-46FF-B879-E6C5402CDD06}"/>
              </a:ext>
            </a:extLst>
          </p:cNvPr>
          <p:cNvCxnSpPr/>
          <p:nvPr/>
        </p:nvCxnSpPr>
        <p:spPr>
          <a:xfrm flipH="1">
            <a:off x="4785756" y="3877294"/>
            <a:ext cx="4096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47B9DF3-AE46-4032-8092-4A7108487358}"/>
              </a:ext>
            </a:extLst>
          </p:cNvPr>
          <p:cNvCxnSpPr/>
          <p:nvPr/>
        </p:nvCxnSpPr>
        <p:spPr>
          <a:xfrm>
            <a:off x="4833257" y="4370119"/>
            <a:ext cx="3621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72E8BBF-5495-4619-A065-6AADD5337EAD}"/>
              </a:ext>
            </a:extLst>
          </p:cNvPr>
          <p:cNvCxnSpPr/>
          <p:nvPr/>
        </p:nvCxnSpPr>
        <p:spPr>
          <a:xfrm>
            <a:off x="4880758" y="4731687"/>
            <a:ext cx="3146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1AA9BF3-53D5-43E2-AB91-139467FBC3DF}"/>
              </a:ext>
            </a:extLst>
          </p:cNvPr>
          <p:cNvSpPr txBox="1"/>
          <p:nvPr/>
        </p:nvSpPr>
        <p:spPr>
          <a:xfrm>
            <a:off x="385948" y="3247901"/>
            <a:ext cx="206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Inventory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93500724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1607</Words>
  <Application>Microsoft Office PowerPoint</Application>
  <PresentationFormat>Widescreen</PresentationFormat>
  <Paragraphs>393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Algerian</vt:lpstr>
      <vt:lpstr>Arial</vt:lpstr>
      <vt:lpstr>Calibri</vt:lpstr>
      <vt:lpstr>Calibri Light</vt:lpstr>
      <vt:lpstr>Retrospect</vt:lpstr>
      <vt:lpstr>Rockbuster Movie Rental Analysis Project</vt:lpstr>
      <vt:lpstr>OVERVIEW</vt:lpstr>
      <vt:lpstr>TABLE OF CONTENTS</vt:lpstr>
      <vt:lpstr>ENTITY RELATIONSHIP DIAGRAM(ERD)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Rockbuster Movie Rental Analysis Project</dc:title>
  <dc:creator>NMSP NMSP</dc:creator>
  <cp:lastModifiedBy>NMSP NMSP</cp:lastModifiedBy>
  <cp:revision>54</cp:revision>
  <dcterms:created xsi:type="dcterms:W3CDTF">2024-06-05T08:47:18Z</dcterms:created>
  <dcterms:modified xsi:type="dcterms:W3CDTF">2024-06-21T07:36:07Z</dcterms:modified>
</cp:coreProperties>
</file>

<file path=docProps/thumbnail.jpeg>
</file>